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8.jpg" ContentType="image/jpe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5" r:id="rId5"/>
    <p:sldId id="260" r:id="rId6"/>
    <p:sldId id="268" r:id="rId7"/>
    <p:sldId id="267" r:id="rId8"/>
    <p:sldId id="261" r:id="rId9"/>
    <p:sldId id="262" r:id="rId10"/>
    <p:sldId id="278" r:id="rId11"/>
    <p:sldId id="259" r:id="rId12"/>
    <p:sldId id="276" r:id="rId13"/>
    <p:sldId id="275" r:id="rId14"/>
    <p:sldId id="277" r:id="rId15"/>
    <p:sldId id="266" r:id="rId16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874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30647-911A-490C-B101-DCF4EC33D413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115AF9-8AF5-48D4-AB01-BD7EF5619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034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1804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0821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786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Valerie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213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103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099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824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27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8456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Valerie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48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Valerie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89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Valerie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68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EEEEEE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 u="heavy">
                <a:solidFill>
                  <a:srgbClr val="0097A7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EEEEEE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EEEEEE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22900" y="1538573"/>
            <a:ext cx="2796540" cy="1362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rgbClr val="EEEEEE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55044" y="1060106"/>
            <a:ext cx="7633910" cy="1671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 u="heavy">
                <a:solidFill>
                  <a:srgbClr val="0097A7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2/27/2023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5.png"/><Relationship Id="rId5" Type="http://schemas.openxmlformats.org/officeDocument/2006/relationships/image" Target="../media/image13.jp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neos.jpl.nasa.gov/fireball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3999" cy="51434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601637" y="5014137"/>
              <a:ext cx="3940725" cy="12936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601637" y="228612"/>
              <a:ext cx="3940725" cy="489982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2663550" y="271474"/>
              <a:ext cx="3816985" cy="4776470"/>
            </a:xfrm>
            <a:custGeom>
              <a:avLst/>
              <a:gdLst/>
              <a:ahLst/>
              <a:cxnLst/>
              <a:rect l="l" t="t" r="r" b="b"/>
              <a:pathLst>
                <a:path w="3816985" h="4776470">
                  <a:moveTo>
                    <a:pt x="3180736" y="4775999"/>
                  </a:moveTo>
                  <a:lnTo>
                    <a:pt x="636162" y="4775999"/>
                  </a:lnTo>
                  <a:lnTo>
                    <a:pt x="588685" y="4774255"/>
                  </a:lnTo>
                  <a:lnTo>
                    <a:pt x="542155" y="4769102"/>
                  </a:lnTo>
                  <a:lnTo>
                    <a:pt x="496696" y="4760664"/>
                  </a:lnTo>
                  <a:lnTo>
                    <a:pt x="452430" y="4749065"/>
                  </a:lnTo>
                  <a:lnTo>
                    <a:pt x="409481" y="4734427"/>
                  </a:lnTo>
                  <a:lnTo>
                    <a:pt x="367972" y="4716873"/>
                  </a:lnTo>
                  <a:lnTo>
                    <a:pt x="328026" y="4696526"/>
                  </a:lnTo>
                  <a:lnTo>
                    <a:pt x="289765" y="4673510"/>
                  </a:lnTo>
                  <a:lnTo>
                    <a:pt x="253313" y="4647946"/>
                  </a:lnTo>
                  <a:lnTo>
                    <a:pt x="218793" y="4619959"/>
                  </a:lnTo>
                  <a:lnTo>
                    <a:pt x="186327" y="4589672"/>
                  </a:lnTo>
                  <a:lnTo>
                    <a:pt x="156040" y="4557206"/>
                  </a:lnTo>
                  <a:lnTo>
                    <a:pt x="128053" y="4522686"/>
                  </a:lnTo>
                  <a:lnTo>
                    <a:pt x="102489" y="4486234"/>
                  </a:lnTo>
                  <a:lnTo>
                    <a:pt x="79473" y="4447973"/>
                  </a:lnTo>
                  <a:lnTo>
                    <a:pt x="59126" y="4408027"/>
                  </a:lnTo>
                  <a:lnTo>
                    <a:pt x="41572" y="4366518"/>
                  </a:lnTo>
                  <a:lnTo>
                    <a:pt x="26934" y="4323569"/>
                  </a:lnTo>
                  <a:lnTo>
                    <a:pt x="15335" y="4279303"/>
                  </a:lnTo>
                  <a:lnTo>
                    <a:pt x="6897" y="4233844"/>
                  </a:lnTo>
                  <a:lnTo>
                    <a:pt x="1744" y="4187314"/>
                  </a:lnTo>
                  <a:lnTo>
                    <a:pt x="0" y="4139836"/>
                  </a:lnTo>
                  <a:lnTo>
                    <a:pt x="0" y="636162"/>
                  </a:lnTo>
                  <a:lnTo>
                    <a:pt x="1744" y="588685"/>
                  </a:lnTo>
                  <a:lnTo>
                    <a:pt x="6897" y="542155"/>
                  </a:lnTo>
                  <a:lnTo>
                    <a:pt x="15335" y="496696"/>
                  </a:lnTo>
                  <a:lnTo>
                    <a:pt x="26934" y="452430"/>
                  </a:lnTo>
                  <a:lnTo>
                    <a:pt x="41572" y="409481"/>
                  </a:lnTo>
                  <a:lnTo>
                    <a:pt x="59126" y="367972"/>
                  </a:lnTo>
                  <a:lnTo>
                    <a:pt x="79473" y="328026"/>
                  </a:lnTo>
                  <a:lnTo>
                    <a:pt x="102489" y="289765"/>
                  </a:lnTo>
                  <a:lnTo>
                    <a:pt x="128053" y="253313"/>
                  </a:lnTo>
                  <a:lnTo>
                    <a:pt x="156040" y="218793"/>
                  </a:lnTo>
                  <a:lnTo>
                    <a:pt x="186327" y="186327"/>
                  </a:lnTo>
                  <a:lnTo>
                    <a:pt x="218793" y="156039"/>
                  </a:lnTo>
                  <a:lnTo>
                    <a:pt x="253313" y="128052"/>
                  </a:lnTo>
                  <a:lnTo>
                    <a:pt x="289765" y="102489"/>
                  </a:lnTo>
                  <a:lnTo>
                    <a:pt x="328026" y="79473"/>
                  </a:lnTo>
                  <a:lnTo>
                    <a:pt x="367972" y="59126"/>
                  </a:lnTo>
                  <a:lnTo>
                    <a:pt x="409481" y="41572"/>
                  </a:lnTo>
                  <a:lnTo>
                    <a:pt x="452430" y="26934"/>
                  </a:lnTo>
                  <a:lnTo>
                    <a:pt x="496696" y="15335"/>
                  </a:lnTo>
                  <a:lnTo>
                    <a:pt x="542155" y="6897"/>
                  </a:lnTo>
                  <a:lnTo>
                    <a:pt x="588685" y="1744"/>
                  </a:lnTo>
                  <a:lnTo>
                    <a:pt x="636162" y="0"/>
                  </a:lnTo>
                  <a:lnTo>
                    <a:pt x="3180736" y="0"/>
                  </a:lnTo>
                  <a:lnTo>
                    <a:pt x="3231110" y="1995"/>
                  </a:lnTo>
                  <a:lnTo>
                    <a:pt x="3280855" y="7924"/>
                  </a:lnTo>
                  <a:lnTo>
                    <a:pt x="3329759" y="17698"/>
                  </a:lnTo>
                  <a:lnTo>
                    <a:pt x="3377607" y="31227"/>
                  </a:lnTo>
                  <a:lnTo>
                    <a:pt x="3424186" y="48425"/>
                  </a:lnTo>
                  <a:lnTo>
                    <a:pt x="3469282" y="69201"/>
                  </a:lnTo>
                  <a:lnTo>
                    <a:pt x="3512683" y="93468"/>
                  </a:lnTo>
                  <a:lnTo>
                    <a:pt x="3554174" y="121137"/>
                  </a:lnTo>
                  <a:lnTo>
                    <a:pt x="3593541" y="152119"/>
                  </a:lnTo>
                  <a:lnTo>
                    <a:pt x="3630572" y="186327"/>
                  </a:lnTo>
                  <a:lnTo>
                    <a:pt x="3664780" y="223358"/>
                  </a:lnTo>
                  <a:lnTo>
                    <a:pt x="3695762" y="262725"/>
                  </a:lnTo>
                  <a:lnTo>
                    <a:pt x="3723431" y="304216"/>
                  </a:lnTo>
                  <a:lnTo>
                    <a:pt x="3747698" y="347617"/>
                  </a:lnTo>
                  <a:lnTo>
                    <a:pt x="3768474" y="392713"/>
                  </a:lnTo>
                  <a:lnTo>
                    <a:pt x="3785672" y="439292"/>
                  </a:lnTo>
                  <a:lnTo>
                    <a:pt x="3799201" y="487140"/>
                  </a:lnTo>
                  <a:lnTo>
                    <a:pt x="3808975" y="536044"/>
                  </a:lnTo>
                  <a:lnTo>
                    <a:pt x="3814903" y="585789"/>
                  </a:lnTo>
                  <a:lnTo>
                    <a:pt x="3816899" y="636162"/>
                  </a:lnTo>
                  <a:lnTo>
                    <a:pt x="3816899" y="4139836"/>
                  </a:lnTo>
                  <a:lnTo>
                    <a:pt x="3815155" y="4187314"/>
                  </a:lnTo>
                  <a:lnTo>
                    <a:pt x="3810002" y="4233844"/>
                  </a:lnTo>
                  <a:lnTo>
                    <a:pt x="3801564" y="4279303"/>
                  </a:lnTo>
                  <a:lnTo>
                    <a:pt x="3789965" y="4323569"/>
                  </a:lnTo>
                  <a:lnTo>
                    <a:pt x="3775327" y="4366518"/>
                  </a:lnTo>
                  <a:lnTo>
                    <a:pt x="3757773" y="4408027"/>
                  </a:lnTo>
                  <a:lnTo>
                    <a:pt x="3737426" y="4447973"/>
                  </a:lnTo>
                  <a:lnTo>
                    <a:pt x="3714410" y="4486234"/>
                  </a:lnTo>
                  <a:lnTo>
                    <a:pt x="3688846" y="4522686"/>
                  </a:lnTo>
                  <a:lnTo>
                    <a:pt x="3660859" y="4557206"/>
                  </a:lnTo>
                  <a:lnTo>
                    <a:pt x="3630572" y="4589672"/>
                  </a:lnTo>
                  <a:lnTo>
                    <a:pt x="3598106" y="4619959"/>
                  </a:lnTo>
                  <a:lnTo>
                    <a:pt x="3563586" y="4647946"/>
                  </a:lnTo>
                  <a:lnTo>
                    <a:pt x="3527134" y="4673510"/>
                  </a:lnTo>
                  <a:lnTo>
                    <a:pt x="3488873" y="4696526"/>
                  </a:lnTo>
                  <a:lnTo>
                    <a:pt x="3448927" y="4716873"/>
                  </a:lnTo>
                  <a:lnTo>
                    <a:pt x="3407418" y="4734427"/>
                  </a:lnTo>
                  <a:lnTo>
                    <a:pt x="3364469" y="4749065"/>
                  </a:lnTo>
                  <a:lnTo>
                    <a:pt x="3320203" y="4760664"/>
                  </a:lnTo>
                  <a:lnTo>
                    <a:pt x="3274744" y="4769102"/>
                  </a:lnTo>
                  <a:lnTo>
                    <a:pt x="3228214" y="4774255"/>
                  </a:lnTo>
                  <a:lnTo>
                    <a:pt x="3180736" y="47759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663550" y="271474"/>
              <a:ext cx="3816985" cy="4776470"/>
            </a:xfrm>
            <a:custGeom>
              <a:avLst/>
              <a:gdLst/>
              <a:ahLst/>
              <a:cxnLst/>
              <a:rect l="l" t="t" r="r" b="b"/>
              <a:pathLst>
                <a:path w="3816985" h="4776470">
                  <a:moveTo>
                    <a:pt x="0" y="636162"/>
                  </a:moveTo>
                  <a:lnTo>
                    <a:pt x="1744" y="588685"/>
                  </a:lnTo>
                  <a:lnTo>
                    <a:pt x="6897" y="542155"/>
                  </a:lnTo>
                  <a:lnTo>
                    <a:pt x="15335" y="496696"/>
                  </a:lnTo>
                  <a:lnTo>
                    <a:pt x="26934" y="452430"/>
                  </a:lnTo>
                  <a:lnTo>
                    <a:pt x="41572" y="409481"/>
                  </a:lnTo>
                  <a:lnTo>
                    <a:pt x="59126" y="367972"/>
                  </a:lnTo>
                  <a:lnTo>
                    <a:pt x="79473" y="328026"/>
                  </a:lnTo>
                  <a:lnTo>
                    <a:pt x="102489" y="289765"/>
                  </a:lnTo>
                  <a:lnTo>
                    <a:pt x="128053" y="253313"/>
                  </a:lnTo>
                  <a:lnTo>
                    <a:pt x="156040" y="218793"/>
                  </a:lnTo>
                  <a:lnTo>
                    <a:pt x="186327" y="186327"/>
                  </a:lnTo>
                  <a:lnTo>
                    <a:pt x="218793" y="156039"/>
                  </a:lnTo>
                  <a:lnTo>
                    <a:pt x="253313" y="128052"/>
                  </a:lnTo>
                  <a:lnTo>
                    <a:pt x="289765" y="102489"/>
                  </a:lnTo>
                  <a:lnTo>
                    <a:pt x="328026" y="79473"/>
                  </a:lnTo>
                  <a:lnTo>
                    <a:pt x="367972" y="59126"/>
                  </a:lnTo>
                  <a:lnTo>
                    <a:pt x="409481" y="41572"/>
                  </a:lnTo>
                  <a:lnTo>
                    <a:pt x="452430" y="26934"/>
                  </a:lnTo>
                  <a:lnTo>
                    <a:pt x="496696" y="15335"/>
                  </a:lnTo>
                  <a:lnTo>
                    <a:pt x="542155" y="6897"/>
                  </a:lnTo>
                  <a:lnTo>
                    <a:pt x="588685" y="1744"/>
                  </a:lnTo>
                  <a:lnTo>
                    <a:pt x="636162" y="0"/>
                  </a:lnTo>
                  <a:lnTo>
                    <a:pt x="3180736" y="0"/>
                  </a:lnTo>
                  <a:lnTo>
                    <a:pt x="3231110" y="1995"/>
                  </a:lnTo>
                  <a:lnTo>
                    <a:pt x="3280855" y="7924"/>
                  </a:lnTo>
                  <a:lnTo>
                    <a:pt x="3329759" y="17698"/>
                  </a:lnTo>
                  <a:lnTo>
                    <a:pt x="3377607" y="31227"/>
                  </a:lnTo>
                  <a:lnTo>
                    <a:pt x="3424186" y="48425"/>
                  </a:lnTo>
                  <a:lnTo>
                    <a:pt x="3469282" y="69201"/>
                  </a:lnTo>
                  <a:lnTo>
                    <a:pt x="3512683" y="93468"/>
                  </a:lnTo>
                  <a:lnTo>
                    <a:pt x="3554174" y="121137"/>
                  </a:lnTo>
                  <a:lnTo>
                    <a:pt x="3593541" y="152119"/>
                  </a:lnTo>
                  <a:lnTo>
                    <a:pt x="3630572" y="186327"/>
                  </a:lnTo>
                  <a:lnTo>
                    <a:pt x="3664780" y="223358"/>
                  </a:lnTo>
                  <a:lnTo>
                    <a:pt x="3695762" y="262725"/>
                  </a:lnTo>
                  <a:lnTo>
                    <a:pt x="3723431" y="304216"/>
                  </a:lnTo>
                  <a:lnTo>
                    <a:pt x="3747698" y="347617"/>
                  </a:lnTo>
                  <a:lnTo>
                    <a:pt x="3768474" y="392713"/>
                  </a:lnTo>
                  <a:lnTo>
                    <a:pt x="3785672" y="439292"/>
                  </a:lnTo>
                  <a:lnTo>
                    <a:pt x="3799201" y="487140"/>
                  </a:lnTo>
                  <a:lnTo>
                    <a:pt x="3808975" y="536044"/>
                  </a:lnTo>
                  <a:lnTo>
                    <a:pt x="3814904" y="585789"/>
                  </a:lnTo>
                  <a:lnTo>
                    <a:pt x="3816899" y="636162"/>
                  </a:lnTo>
                  <a:lnTo>
                    <a:pt x="3816899" y="4139836"/>
                  </a:lnTo>
                  <a:lnTo>
                    <a:pt x="3815155" y="4187314"/>
                  </a:lnTo>
                  <a:lnTo>
                    <a:pt x="3810002" y="4233844"/>
                  </a:lnTo>
                  <a:lnTo>
                    <a:pt x="3801564" y="4279303"/>
                  </a:lnTo>
                  <a:lnTo>
                    <a:pt x="3789965" y="4323569"/>
                  </a:lnTo>
                  <a:lnTo>
                    <a:pt x="3775327" y="4366518"/>
                  </a:lnTo>
                  <a:lnTo>
                    <a:pt x="3757773" y="4408027"/>
                  </a:lnTo>
                  <a:lnTo>
                    <a:pt x="3737426" y="4447973"/>
                  </a:lnTo>
                  <a:lnTo>
                    <a:pt x="3714410" y="4486234"/>
                  </a:lnTo>
                  <a:lnTo>
                    <a:pt x="3688846" y="4522686"/>
                  </a:lnTo>
                  <a:lnTo>
                    <a:pt x="3660859" y="4557206"/>
                  </a:lnTo>
                  <a:lnTo>
                    <a:pt x="3630572" y="4589672"/>
                  </a:lnTo>
                  <a:lnTo>
                    <a:pt x="3598106" y="4619959"/>
                  </a:lnTo>
                  <a:lnTo>
                    <a:pt x="3563586" y="4647946"/>
                  </a:lnTo>
                  <a:lnTo>
                    <a:pt x="3527134" y="4673510"/>
                  </a:lnTo>
                  <a:lnTo>
                    <a:pt x="3488873" y="4696526"/>
                  </a:lnTo>
                  <a:lnTo>
                    <a:pt x="3448927" y="4716873"/>
                  </a:lnTo>
                  <a:lnTo>
                    <a:pt x="3407418" y="4734427"/>
                  </a:lnTo>
                  <a:lnTo>
                    <a:pt x="3364469" y="4749065"/>
                  </a:lnTo>
                  <a:lnTo>
                    <a:pt x="3320203" y="4760664"/>
                  </a:lnTo>
                  <a:lnTo>
                    <a:pt x="3274744" y="4769102"/>
                  </a:lnTo>
                  <a:lnTo>
                    <a:pt x="3228214" y="4774255"/>
                  </a:lnTo>
                  <a:lnTo>
                    <a:pt x="3180736" y="4775999"/>
                  </a:lnTo>
                  <a:lnTo>
                    <a:pt x="636162" y="4775999"/>
                  </a:lnTo>
                  <a:lnTo>
                    <a:pt x="588685" y="4774255"/>
                  </a:lnTo>
                  <a:lnTo>
                    <a:pt x="542155" y="4769102"/>
                  </a:lnTo>
                  <a:lnTo>
                    <a:pt x="496696" y="4760664"/>
                  </a:lnTo>
                  <a:lnTo>
                    <a:pt x="452430" y="4749065"/>
                  </a:lnTo>
                  <a:lnTo>
                    <a:pt x="409481" y="4734427"/>
                  </a:lnTo>
                  <a:lnTo>
                    <a:pt x="367972" y="4716873"/>
                  </a:lnTo>
                  <a:lnTo>
                    <a:pt x="328026" y="4696526"/>
                  </a:lnTo>
                  <a:lnTo>
                    <a:pt x="289765" y="4673510"/>
                  </a:lnTo>
                  <a:lnTo>
                    <a:pt x="253313" y="4647946"/>
                  </a:lnTo>
                  <a:lnTo>
                    <a:pt x="218793" y="4619959"/>
                  </a:lnTo>
                  <a:lnTo>
                    <a:pt x="186327" y="4589672"/>
                  </a:lnTo>
                  <a:lnTo>
                    <a:pt x="156040" y="4557206"/>
                  </a:lnTo>
                  <a:lnTo>
                    <a:pt x="128053" y="4522686"/>
                  </a:lnTo>
                  <a:lnTo>
                    <a:pt x="102489" y="4486234"/>
                  </a:lnTo>
                  <a:lnTo>
                    <a:pt x="79473" y="4447973"/>
                  </a:lnTo>
                  <a:lnTo>
                    <a:pt x="59126" y="4408027"/>
                  </a:lnTo>
                  <a:lnTo>
                    <a:pt x="41572" y="4366518"/>
                  </a:lnTo>
                  <a:lnTo>
                    <a:pt x="26934" y="4323569"/>
                  </a:lnTo>
                  <a:lnTo>
                    <a:pt x="15335" y="4279303"/>
                  </a:lnTo>
                  <a:lnTo>
                    <a:pt x="6897" y="4233844"/>
                  </a:lnTo>
                  <a:lnTo>
                    <a:pt x="1744" y="4187314"/>
                  </a:lnTo>
                  <a:lnTo>
                    <a:pt x="0" y="4139836"/>
                  </a:lnTo>
                  <a:lnTo>
                    <a:pt x="0" y="636162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>
              <a:lnSpc>
                <a:spcPts val="5250"/>
              </a:lnSpc>
              <a:spcBef>
                <a:spcPts val="229"/>
              </a:spcBef>
            </a:pPr>
            <a:r>
              <a:rPr spc="5" dirty="0"/>
              <a:t>Fireballs</a:t>
            </a:r>
            <a:r>
              <a:rPr spc="-30" dirty="0"/>
              <a:t> </a:t>
            </a:r>
            <a:r>
              <a:rPr spc="555" dirty="0"/>
              <a:t>&amp; </a:t>
            </a:r>
            <a:r>
              <a:rPr spc="-1045" dirty="0"/>
              <a:t> </a:t>
            </a:r>
            <a:r>
              <a:rPr spc="5" dirty="0"/>
              <a:t>Bolides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922900" y="2887313"/>
            <a:ext cx="2304415" cy="86741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1111250">
              <a:lnSpc>
                <a:spcPts val="1650"/>
              </a:lnSpc>
              <a:spcBef>
                <a:spcPts val="180"/>
              </a:spcBef>
            </a:pPr>
            <a:r>
              <a:rPr sz="1400" spc="5" dirty="0">
                <a:solidFill>
                  <a:srgbClr val="EEEEEE"/>
                </a:solidFill>
                <a:latin typeface="Georgia"/>
                <a:cs typeface="Georgia"/>
              </a:rPr>
              <a:t>Kame</a:t>
            </a:r>
            <a:r>
              <a:rPr sz="1400" spc="-30" dirty="0">
                <a:solidFill>
                  <a:srgbClr val="EEEEEE"/>
                </a:solidFill>
                <a:latin typeface="Georgia"/>
                <a:cs typeface="Georgia"/>
              </a:rPr>
              <a:t>r</a:t>
            </a:r>
            <a:r>
              <a:rPr sz="1400" spc="10" dirty="0">
                <a:solidFill>
                  <a:srgbClr val="EEEEEE"/>
                </a:solidFill>
                <a:latin typeface="Georgia"/>
                <a:cs typeface="Georgia"/>
              </a:rPr>
              <a:t>on</a:t>
            </a:r>
            <a:r>
              <a:rPr sz="1400" spc="-2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400" spc="-10" dirty="0">
                <a:solidFill>
                  <a:srgbClr val="EEEEEE"/>
                </a:solidFill>
                <a:latin typeface="Georgia"/>
                <a:cs typeface="Georgia"/>
              </a:rPr>
              <a:t>T</a:t>
            </a:r>
            <a:r>
              <a:rPr sz="1400" dirty="0">
                <a:solidFill>
                  <a:srgbClr val="EEEEEE"/>
                </a:solidFill>
                <a:latin typeface="Georgia"/>
                <a:cs typeface="Georgia"/>
              </a:rPr>
              <a:t>hao  Leah</a:t>
            </a:r>
            <a:r>
              <a:rPr sz="1400" spc="33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400" spc="-25" dirty="0">
                <a:solidFill>
                  <a:srgbClr val="EEEEEE"/>
                </a:solidFill>
                <a:latin typeface="Georgia"/>
                <a:cs typeface="Georgia"/>
              </a:rPr>
              <a:t>Nash </a:t>
            </a:r>
            <a:r>
              <a:rPr sz="1400" spc="-2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400" spc="-30" dirty="0">
                <a:solidFill>
                  <a:srgbClr val="EEEEEE"/>
                </a:solidFill>
                <a:latin typeface="Georgia"/>
                <a:cs typeface="Georgia"/>
              </a:rPr>
              <a:t>Nou</a:t>
            </a:r>
            <a:r>
              <a:rPr sz="1400" spc="-4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400" spc="-30" dirty="0">
                <a:solidFill>
                  <a:srgbClr val="EEEEEE"/>
                </a:solidFill>
                <a:latin typeface="Georgia"/>
                <a:cs typeface="Georgia"/>
              </a:rPr>
              <a:t>Yang</a:t>
            </a:r>
            <a:endParaRPr sz="1400">
              <a:latin typeface="Georgia"/>
              <a:cs typeface="Georgia"/>
            </a:endParaRPr>
          </a:p>
          <a:p>
            <a:pPr marL="12700">
              <a:lnSpc>
                <a:spcPts val="1600"/>
              </a:lnSpc>
            </a:pPr>
            <a:r>
              <a:rPr sz="1400" spc="-10" dirty="0">
                <a:solidFill>
                  <a:srgbClr val="EEEEEE"/>
                </a:solidFill>
                <a:latin typeface="Georgia"/>
                <a:cs typeface="Georgia"/>
              </a:rPr>
              <a:t>Valerie</a:t>
            </a:r>
            <a:r>
              <a:rPr sz="1400" spc="-3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400" spc="15" dirty="0">
                <a:solidFill>
                  <a:srgbClr val="EEEEEE"/>
                </a:solidFill>
                <a:latin typeface="Georgia"/>
                <a:cs typeface="Georgia"/>
              </a:rPr>
              <a:t>Grannemann-Barber</a:t>
            </a:r>
            <a:endParaRPr sz="1400">
              <a:latin typeface="Georgia"/>
              <a:cs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7AE9F-1788-DB9D-A12F-6634CBE8D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C49915D1-F32A-5086-801B-540B129C96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6470" y="1200150"/>
            <a:ext cx="6629400" cy="32490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47E56B-BAF7-75E6-FD38-E5CD035310E1}"/>
              </a:ext>
            </a:extLst>
          </p:cNvPr>
          <p:cNvSpPr txBox="1"/>
          <p:nvPr/>
        </p:nvSpPr>
        <p:spPr>
          <a:xfrm>
            <a:off x="1295400" y="209550"/>
            <a:ext cx="655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spc="10" dirty="0">
                <a:solidFill>
                  <a:srgbClr val="EEEEEE"/>
                </a:solidFill>
                <a:latin typeface="Georgia"/>
                <a:cs typeface="Georgia"/>
              </a:rPr>
              <a:t>How does velocity influence the total impact energy?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820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3900" y="454223"/>
            <a:ext cx="8571500" cy="7848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lang="en-US" sz="2500" spc="25" dirty="0"/>
              <a:t>Are the characteristics of a fireball or bolide influenced by location?</a:t>
            </a:r>
            <a:endParaRPr sz="2500" dirty="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8445" y="1988820"/>
            <a:ext cx="9103174" cy="32384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C2ED83-F9C7-4159-92BF-26F605E7F758}"/>
              </a:ext>
            </a:extLst>
          </p:cNvPr>
          <p:cNvSpPr txBox="1"/>
          <p:nvPr/>
        </p:nvSpPr>
        <p:spPr>
          <a:xfrm flipH="1">
            <a:off x="990600" y="1988820"/>
            <a:ext cx="632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Focused on the velocity, radiated energy, impact energy and altitude of sightings from 2012 to 2022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DA9C6B-5208-4FEC-8005-CD94ED2E85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84" y="2679216"/>
            <a:ext cx="8060496" cy="205412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5248"/>
            <a:ext cx="8454475" cy="877163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Georgia" panose="02040502050405020303" pitchFamily="18" charset="0"/>
              </a:rPr>
              <a:t>There are no strong trends between the sighting location and fireball or bolide characteristics.</a:t>
            </a:r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D28ECF14-27FA-458E-B60F-FD67275DCB68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8445" y="1988820"/>
            <a:ext cx="9103174" cy="3238499"/>
          </a:xfrm>
          <a:prstGeom prst="rect">
            <a:avLst/>
          </a:prstGeom>
        </p:spPr>
      </p:pic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CBB33F2A-2B2E-AE74-8831-B92F8167E5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66343" y="1589373"/>
            <a:ext cx="6091237" cy="35489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69"/>
    </mc:Choice>
    <mc:Fallback xmlns="">
      <p:transition spd="slow" advTm="43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848EB-EFA6-1C46-1C36-C499DB508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730" y="361950"/>
            <a:ext cx="2796540" cy="384721"/>
          </a:xfrm>
        </p:spPr>
        <p:txBody>
          <a:bodyPr/>
          <a:lstStyle/>
          <a:p>
            <a:r>
              <a:rPr lang="en-US" sz="2500" dirty="0"/>
              <a:t>Interesting Facts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0D118E-D685-D2AD-3078-E8D8E567C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237032"/>
            <a:ext cx="7633910" cy="4154984"/>
          </a:xfrm>
        </p:spPr>
        <p:txBody>
          <a:bodyPr/>
          <a:lstStyle/>
          <a:p>
            <a:r>
              <a:rPr lang="en-US" sz="1800" u="none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What some cultures believe seeing a fireball means?</a:t>
            </a:r>
          </a:p>
          <a:p>
            <a:endParaRPr lang="en-US" sz="1800" u="none" dirty="0">
              <a:solidFill>
                <a:schemeClr val="bg1"/>
              </a:solidFill>
              <a:effectLst/>
              <a:latin typeface="Georgia" panose="020405020504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i="1" u="none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</a:t>
            </a:r>
            <a:r>
              <a:rPr lang="en-US" i="1" u="none" dirty="0">
                <a:solidFill>
                  <a:schemeClr val="bg1"/>
                </a:solidFill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some cultures, </a:t>
            </a:r>
            <a:r>
              <a:rPr lang="en-US" sz="1800" i="1" u="none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signifies sickness or death, or epidemic is coming.</a:t>
            </a:r>
          </a:p>
          <a:p>
            <a:r>
              <a:rPr lang="en-US" sz="1800" i="1" u="none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Either to the community or area. On the other hand, some believe it is a sign of promise, luck, and good fortune.</a:t>
            </a:r>
          </a:p>
          <a:p>
            <a:endParaRPr lang="en-US" u="none" dirty="0">
              <a:solidFill>
                <a:schemeClr val="bg1"/>
              </a:solidFill>
              <a:latin typeface="Georgia" panose="020405020504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u="none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largest fireball seen? </a:t>
            </a:r>
            <a:r>
              <a:rPr lang="en-US" sz="1800" i="1" u="none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1908 Tunguska event. The meteor was about 50-60 m (160-200ft) in size exploded at an altitude of 5-10 km (16,000-33,000ft) over a forest in Siberia.</a:t>
            </a:r>
          </a:p>
          <a:p>
            <a:endParaRPr lang="en-US" sz="1800" u="none" dirty="0">
              <a:solidFill>
                <a:schemeClr val="bg1"/>
              </a:solidFill>
              <a:effectLst/>
              <a:latin typeface="Georgia" panose="020405020504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u="none" dirty="0">
                <a:solidFill>
                  <a:schemeClr val="bg1"/>
                </a:solidFill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largest to git the ground?</a:t>
            </a:r>
          </a:p>
          <a:p>
            <a:r>
              <a:rPr lang="en-US" i="1" u="non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Chelyabinsk meteorite</a:t>
            </a:r>
            <a:r>
              <a:rPr lang="en-US" i="1" u="none" dirty="0">
                <a:solidFill>
                  <a:schemeClr val="bg1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 </a:t>
            </a:r>
            <a:r>
              <a:rPr lang="en-US" b="0" i="1" u="non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object was about 3–14 m (10–45 ft) in diameter and 1,190 lbs.</a:t>
            </a:r>
            <a:endParaRPr lang="en-US" sz="1800" i="1" u="none" dirty="0">
              <a:solidFill>
                <a:schemeClr val="bg1"/>
              </a:solidFill>
              <a:effectLst/>
              <a:latin typeface="Georgia" panose="020405020504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800" u="none" dirty="0">
              <a:solidFill>
                <a:schemeClr val="bg1"/>
              </a:solidFill>
              <a:effectLst/>
              <a:latin typeface="Georgia" panose="020405020504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863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67936A1-37DC-92B0-DD27-9B0162D4B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7433A85B-FFAF-0BA9-B51C-B2585FD68F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60363"/>
            <a:ext cx="9144000" cy="442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45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180"/>
    </mc:Choice>
    <mc:Fallback xmlns="">
      <p:transition spd="slow" advTm="92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1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29914" y="2194723"/>
            <a:ext cx="2884171" cy="754053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4800" spc="-27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Thank You!</a:t>
            </a:r>
            <a:endParaRPr sz="48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9058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12" y="505223"/>
            <a:ext cx="2644775" cy="4095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-35" dirty="0"/>
              <a:t>What </a:t>
            </a:r>
            <a:r>
              <a:rPr sz="2500" spc="25" dirty="0"/>
              <a:t>is</a:t>
            </a:r>
            <a:r>
              <a:rPr sz="2500" spc="5" dirty="0"/>
              <a:t> </a:t>
            </a:r>
            <a:r>
              <a:rPr sz="2500" spc="-5" dirty="0"/>
              <a:t>a</a:t>
            </a:r>
            <a:r>
              <a:rPr sz="2500" spc="-20" dirty="0"/>
              <a:t> </a:t>
            </a:r>
            <a:r>
              <a:rPr sz="2500" dirty="0"/>
              <a:t>Fireball?</a:t>
            </a:r>
            <a:endParaRPr sz="2500"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87700" y="0"/>
            <a:ext cx="4956299" cy="514349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94945" y="1276350"/>
            <a:ext cx="4377055" cy="2994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9095" marR="5080" indent="-367030">
              <a:lnSpc>
                <a:spcPct val="114999"/>
              </a:lnSpc>
              <a:spcBef>
                <a:spcPts val="100"/>
              </a:spcBef>
              <a:buFont typeface="Microsoft Sans Serif"/>
              <a:buChar char="●"/>
              <a:tabLst>
                <a:tab pos="379095" algn="l"/>
                <a:tab pos="379730" algn="l"/>
              </a:tabLst>
            </a:pP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The</a:t>
            </a:r>
            <a:r>
              <a:rPr sz="1800" spc="-3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visible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20" dirty="0">
                <a:solidFill>
                  <a:srgbClr val="EEEEEE"/>
                </a:solidFill>
                <a:latin typeface="Georgia"/>
                <a:cs typeface="Georgia"/>
              </a:rPr>
              <a:t>part</a:t>
            </a:r>
            <a:r>
              <a:rPr sz="1800" spc="-2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of </a:t>
            </a:r>
            <a:r>
              <a:rPr sz="1800" spc="-15" dirty="0">
                <a:solidFill>
                  <a:srgbClr val="EEEEEE"/>
                </a:solidFill>
                <a:latin typeface="Georgia"/>
                <a:cs typeface="Georgia"/>
              </a:rPr>
              <a:t>a</a:t>
            </a:r>
            <a:r>
              <a:rPr sz="1800" spc="-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meteoroid</a:t>
            </a:r>
            <a:r>
              <a:rPr lang="en-US" spc="-10" dirty="0">
                <a:solidFill>
                  <a:srgbClr val="EEEEEE"/>
                </a:solidFill>
                <a:latin typeface="Georgia"/>
                <a:cs typeface="Georgia"/>
              </a:rPr>
              <a:t>/ shooting star </a:t>
            </a:r>
            <a:r>
              <a:rPr sz="1800" spc="5" dirty="0">
                <a:solidFill>
                  <a:srgbClr val="EEEEEE"/>
                </a:solidFill>
                <a:latin typeface="Georgia"/>
                <a:cs typeface="Georgia"/>
              </a:rPr>
              <a:t>that</a:t>
            </a:r>
            <a:r>
              <a:rPr sz="1800" spc="-7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5" dirty="0">
                <a:solidFill>
                  <a:srgbClr val="EEEEEE"/>
                </a:solidFill>
                <a:latin typeface="Georgia"/>
                <a:cs typeface="Georgia"/>
              </a:rPr>
              <a:t>has </a:t>
            </a:r>
            <a:r>
              <a:rPr sz="1800" spc="-42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25" dirty="0">
                <a:solidFill>
                  <a:srgbClr val="EEEEEE"/>
                </a:solidFill>
                <a:latin typeface="Georgia"/>
                <a:cs typeface="Georgia"/>
              </a:rPr>
              <a:t>entered</a:t>
            </a:r>
            <a:r>
              <a:rPr sz="1800" spc="-1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20" dirty="0">
                <a:solidFill>
                  <a:srgbClr val="EEEEEE"/>
                </a:solidFill>
                <a:latin typeface="Georgia"/>
                <a:cs typeface="Georgia"/>
              </a:rPr>
              <a:t>the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-5" dirty="0">
                <a:solidFill>
                  <a:srgbClr val="EEEEEE"/>
                </a:solidFill>
                <a:latin typeface="Georgia"/>
                <a:cs typeface="Georgia"/>
              </a:rPr>
              <a:t>Earth’s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atmosphere</a:t>
            </a:r>
            <a:endParaRPr sz="1800" dirty="0">
              <a:latin typeface="Georgia"/>
              <a:cs typeface="Georgia"/>
            </a:endParaRPr>
          </a:p>
          <a:p>
            <a:pPr marL="379095" marR="163195" indent="-367030">
              <a:lnSpc>
                <a:spcPct val="114999"/>
              </a:lnSpc>
              <a:spcBef>
                <a:spcPts val="1200"/>
              </a:spcBef>
              <a:buFont typeface="Microsoft Sans Serif"/>
              <a:buChar char="●"/>
              <a:tabLst>
                <a:tab pos="379095" algn="l"/>
                <a:tab pos="379730" algn="l"/>
              </a:tabLst>
            </a:pP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Fireballs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are</a:t>
            </a:r>
            <a:r>
              <a:rPr sz="1800" spc="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40" dirty="0">
                <a:solidFill>
                  <a:srgbClr val="EEEEEE"/>
                </a:solidFill>
                <a:latin typeface="Georgia"/>
                <a:cs typeface="Georgia"/>
              </a:rPr>
              <a:t>e</a:t>
            </a:r>
            <a:r>
              <a:rPr sz="1800" spc="434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ceptionally</a:t>
            </a:r>
            <a:r>
              <a:rPr sz="1800" spc="-4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bright,</a:t>
            </a: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but </a:t>
            </a:r>
            <a:r>
              <a:rPr sz="1800" spc="-41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5" dirty="0">
                <a:solidFill>
                  <a:srgbClr val="EEEEEE"/>
                </a:solidFill>
                <a:latin typeface="Georgia"/>
                <a:cs typeface="Georgia"/>
              </a:rPr>
              <a:t>usually</a:t>
            </a:r>
            <a:r>
              <a:rPr sz="1800" spc="-4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only</a:t>
            </a:r>
            <a:r>
              <a:rPr sz="1800" spc="-8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visible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at</a:t>
            </a:r>
            <a:r>
              <a:rPr sz="1800" spc="-2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night</a:t>
            </a:r>
            <a:endParaRPr lang="en-US" sz="1800" spc="10" dirty="0">
              <a:solidFill>
                <a:srgbClr val="EEEEEE"/>
              </a:solidFill>
              <a:latin typeface="Georgia"/>
              <a:cs typeface="Georgia"/>
            </a:endParaRPr>
          </a:p>
          <a:p>
            <a:pPr marL="379095" marR="163195" indent="-367030">
              <a:lnSpc>
                <a:spcPct val="114999"/>
              </a:lnSpc>
              <a:spcBef>
                <a:spcPts val="1200"/>
              </a:spcBef>
              <a:buFont typeface="Microsoft Sans Serif"/>
              <a:buChar char="●"/>
              <a:tabLst>
                <a:tab pos="379095" algn="l"/>
                <a:tab pos="379730" algn="l"/>
              </a:tabLst>
            </a:pPr>
            <a:r>
              <a:rPr lang="en-US" sz="1800" spc="10" dirty="0">
                <a:solidFill>
                  <a:srgbClr val="EEEEEE"/>
                </a:solidFill>
                <a:latin typeface="Georgia"/>
                <a:cs typeface="Georgia"/>
              </a:rPr>
              <a:t>Fireballs reach a visible  magnitude of -3 or brighter</a:t>
            </a:r>
          </a:p>
          <a:p>
            <a:pPr marL="379095" indent="-367030">
              <a:lnSpc>
                <a:spcPct val="100000"/>
              </a:lnSpc>
              <a:spcBef>
                <a:spcPts val="1320"/>
              </a:spcBef>
              <a:buFont typeface="Microsoft Sans Serif"/>
              <a:buChar char="●"/>
              <a:tabLst>
                <a:tab pos="379095" algn="l"/>
                <a:tab pos="379730" algn="l"/>
              </a:tabLst>
            </a:pPr>
            <a:r>
              <a:rPr sz="1800" spc="-80" dirty="0">
                <a:solidFill>
                  <a:srgbClr val="EEEEEE"/>
                </a:solidFill>
                <a:latin typeface="Georgia"/>
                <a:cs typeface="Georgia"/>
              </a:rPr>
              <a:t>E</a:t>
            </a:r>
            <a:r>
              <a:rPr lang="en-US" sz="1800" spc="-80" dirty="0">
                <a:solidFill>
                  <a:srgbClr val="EEEEEE"/>
                </a:solidFill>
                <a:latin typeface="Georgia"/>
                <a:cs typeface="Georgia"/>
              </a:rPr>
              <a:t>x</a:t>
            </a:r>
            <a:r>
              <a:rPr sz="1800" spc="5" dirty="0">
                <a:solidFill>
                  <a:srgbClr val="EEEEEE"/>
                </a:solidFill>
                <a:latin typeface="Georgia"/>
                <a:cs typeface="Georgia"/>
              </a:rPr>
              <a:t>ploding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ﬁreballs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are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called bolides</a:t>
            </a:r>
            <a:endParaRPr sz="1800" dirty="0">
              <a:latin typeface="Georgia"/>
              <a:cs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xfrm>
            <a:off x="755044" y="1060106"/>
            <a:ext cx="7633910" cy="353173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38575" indent="-367030">
              <a:lnSpc>
                <a:spcPct val="100000"/>
              </a:lnSpc>
              <a:spcBef>
                <a:spcPts val="100"/>
              </a:spcBef>
              <a:buClr>
                <a:srgbClr val="595959"/>
              </a:buClr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u="none" dirty="0">
                <a:solidFill>
                  <a:srgbClr val="EEEEEE"/>
                </a:solidFill>
              </a:rPr>
              <a:t>Source:</a:t>
            </a:r>
            <a:r>
              <a:rPr u="none" spc="5" dirty="0"/>
              <a:t> </a:t>
            </a:r>
            <a:r>
              <a:rPr dirty="0">
                <a:hlinkClick r:id="rId3"/>
              </a:rPr>
              <a:t>Fireballs</a:t>
            </a:r>
            <a:r>
              <a:rPr spc="10" dirty="0">
                <a:hlinkClick r:id="rId3"/>
              </a:rPr>
              <a:t> </a:t>
            </a:r>
            <a:r>
              <a:rPr spc="-40" dirty="0">
                <a:hlinkClick r:id="rId3"/>
              </a:rPr>
              <a:t>(</a:t>
            </a:r>
            <a:r>
              <a:rPr lang="en-US" spc="-40" dirty="0">
                <a:hlinkClick r:id="rId3"/>
              </a:rPr>
              <a:t>cneos.</a:t>
            </a:r>
            <a:r>
              <a:rPr spc="-40" dirty="0">
                <a:hlinkClick r:id="rId3"/>
              </a:rPr>
              <a:t>nasa.gov)</a:t>
            </a:r>
          </a:p>
          <a:p>
            <a:pPr marL="3838575" indent="-367030">
              <a:lnSpc>
                <a:spcPct val="100000"/>
              </a:lnSpc>
              <a:spcBef>
                <a:spcPts val="2160"/>
              </a:spcBef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u="none" spc="20" dirty="0">
                <a:solidFill>
                  <a:srgbClr val="EEEEEE"/>
                </a:solidFill>
              </a:rPr>
              <a:t>Fireball event sightings c</a:t>
            </a:r>
            <a:r>
              <a:rPr u="none" spc="20" dirty="0">
                <a:solidFill>
                  <a:srgbClr val="EEEEEE"/>
                </a:solidFill>
              </a:rPr>
              <a:t>aptured</a:t>
            </a:r>
            <a:r>
              <a:rPr u="none" spc="10" dirty="0">
                <a:solidFill>
                  <a:srgbClr val="EEEEEE"/>
                </a:solidFill>
              </a:rPr>
              <a:t> </a:t>
            </a:r>
            <a:r>
              <a:rPr u="none" dirty="0">
                <a:solidFill>
                  <a:srgbClr val="EEEEEE"/>
                </a:solidFill>
              </a:rPr>
              <a:t>by</a:t>
            </a:r>
            <a:r>
              <a:rPr u="none" spc="-35" dirty="0">
                <a:solidFill>
                  <a:srgbClr val="EEEEEE"/>
                </a:solidFill>
              </a:rPr>
              <a:t> </a:t>
            </a:r>
            <a:r>
              <a:rPr u="none" spc="-90" dirty="0">
                <a:solidFill>
                  <a:srgbClr val="EEEEEE"/>
                </a:solidFill>
              </a:rPr>
              <a:t>US</a:t>
            </a:r>
            <a:r>
              <a:rPr u="none" spc="15" dirty="0">
                <a:solidFill>
                  <a:srgbClr val="EEEEEE"/>
                </a:solidFill>
              </a:rPr>
              <a:t> </a:t>
            </a:r>
            <a:r>
              <a:rPr u="none" spc="10" dirty="0">
                <a:solidFill>
                  <a:srgbClr val="EEEEEE"/>
                </a:solidFill>
              </a:rPr>
              <a:t>Government</a:t>
            </a:r>
            <a:r>
              <a:rPr u="none" spc="-20" dirty="0">
                <a:solidFill>
                  <a:srgbClr val="EEEEEE"/>
                </a:solidFill>
              </a:rPr>
              <a:t> </a:t>
            </a:r>
            <a:r>
              <a:rPr lang="en-US" u="none" spc="30" dirty="0">
                <a:solidFill>
                  <a:srgbClr val="EEEEEE"/>
                </a:solidFill>
              </a:rPr>
              <a:t>sensors and ground observers</a:t>
            </a:r>
          </a:p>
          <a:p>
            <a:pPr marL="3838575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u="none" spc="30" dirty="0">
                <a:solidFill>
                  <a:srgbClr val="EEEEEE"/>
                </a:solidFill>
              </a:rPr>
              <a:t>Documentation dates as far as 1988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spc="30" dirty="0">
                <a:solidFill>
                  <a:srgbClr val="EEEEEE"/>
                </a:solidFill>
                <a:latin typeface="Georgia" panose="02040502050405020303" pitchFamily="18" charset="0"/>
              </a:rPr>
              <a:t>Currently over 900 records</a:t>
            </a:r>
            <a:endParaRPr lang="en-US" sz="1200" u="none" spc="30" dirty="0">
              <a:solidFill>
                <a:srgbClr val="EEEEEE"/>
              </a:solidFill>
              <a:latin typeface="Georgia" panose="02040502050405020303" pitchFamily="18" charset="0"/>
            </a:endParaRPr>
          </a:p>
          <a:p>
            <a:pPr marL="3838575" indent="-367030">
              <a:lnSpc>
                <a:spcPct val="100000"/>
              </a:lnSpc>
              <a:spcBef>
                <a:spcPts val="2160"/>
              </a:spcBef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u="none" spc="30" dirty="0">
                <a:solidFill>
                  <a:srgbClr val="EEEEEE"/>
                </a:solidFill>
              </a:rPr>
              <a:t>Data components: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spc="30" dirty="0">
                <a:solidFill>
                  <a:srgbClr val="EEEEEE"/>
                </a:solidFill>
                <a:latin typeface="Georgia" panose="02040502050405020303" pitchFamily="18" charset="0"/>
              </a:rPr>
              <a:t>Date/ Time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u="none" spc="30" dirty="0">
                <a:solidFill>
                  <a:srgbClr val="EEEEEE"/>
                </a:solidFill>
                <a:latin typeface="Georgia" panose="02040502050405020303" pitchFamily="18" charset="0"/>
              </a:rPr>
              <a:t>Latitude / Longitude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spc="30" dirty="0">
                <a:solidFill>
                  <a:srgbClr val="EEEEEE"/>
                </a:solidFill>
                <a:latin typeface="Georgia" panose="02040502050405020303" pitchFamily="18" charset="0"/>
              </a:rPr>
              <a:t>Altitude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u="none" spc="30" dirty="0">
                <a:solidFill>
                  <a:srgbClr val="EEEEEE"/>
                </a:solidFill>
                <a:latin typeface="Georgia" panose="02040502050405020303" pitchFamily="18" charset="0"/>
              </a:rPr>
              <a:t>Velocity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spc="30" dirty="0">
                <a:solidFill>
                  <a:srgbClr val="EEEEEE"/>
                </a:solidFill>
                <a:latin typeface="Georgia" panose="02040502050405020303" pitchFamily="18" charset="0"/>
              </a:rPr>
              <a:t>Total Radiated Energy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u="none" spc="30" dirty="0">
                <a:solidFill>
                  <a:srgbClr val="EEEEEE"/>
                </a:solidFill>
                <a:latin typeface="Georgia" panose="02040502050405020303" pitchFamily="18" charset="0"/>
              </a:rPr>
              <a:t>Calculated Total Im</a:t>
            </a:r>
            <a:r>
              <a:rPr lang="en-US" sz="1200" spc="30" dirty="0">
                <a:solidFill>
                  <a:srgbClr val="EEEEEE"/>
                </a:solidFill>
                <a:latin typeface="Georgia" panose="02040502050405020303" pitchFamily="18" charset="0"/>
              </a:rPr>
              <a:t>pact Energy</a:t>
            </a:r>
            <a:endParaRPr sz="1200" u="none" spc="30" dirty="0">
              <a:solidFill>
                <a:srgbClr val="EEEEEE"/>
              </a:solidFill>
              <a:latin typeface="Georgia" panose="02040502050405020303" pitchFamily="18" charset="0"/>
            </a:endParaRP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3300" y="723063"/>
            <a:ext cx="3888249" cy="396272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785131" y="505248"/>
            <a:ext cx="1315085" cy="4095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30" dirty="0"/>
              <a:t>The</a:t>
            </a:r>
            <a:r>
              <a:rPr sz="2500" spc="-50" dirty="0"/>
              <a:t> </a:t>
            </a:r>
            <a:r>
              <a:rPr sz="2500" spc="-15" dirty="0"/>
              <a:t>Data</a:t>
            </a:r>
            <a:endParaRPr sz="2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096014" y="291420"/>
            <a:ext cx="1911069" cy="4001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30" dirty="0"/>
              <a:t>The</a:t>
            </a:r>
            <a:r>
              <a:rPr sz="2500" spc="-50" dirty="0"/>
              <a:t> </a:t>
            </a:r>
            <a:r>
              <a:rPr lang="en-US" sz="2500" spc="-15" dirty="0"/>
              <a:t>Process</a:t>
            </a:r>
            <a:endParaRPr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3A6FFF-A0AB-6B75-E072-76BBCAD78441}"/>
              </a:ext>
            </a:extLst>
          </p:cNvPr>
          <p:cNvSpPr txBox="1"/>
          <p:nvPr/>
        </p:nvSpPr>
        <p:spPr>
          <a:xfrm>
            <a:off x="533400" y="1200150"/>
            <a:ext cx="46101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Data Cleaning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Converted data 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Extracted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Insert new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Database: SQLite</a:t>
            </a:r>
          </a:p>
          <a:p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Track: A dashboard with views and interactive visualizations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JS Library: P5.JS</a:t>
            </a:r>
          </a:p>
        </p:txBody>
      </p:sp>
      <p:pic>
        <p:nvPicPr>
          <p:cNvPr id="7" name="Picture 6" descr="A picture containing text">
            <a:extLst>
              <a:ext uri="{FF2B5EF4-FFF2-40B4-BE49-F238E27FC236}">
                <a16:creationId xmlns:a16="http://schemas.microsoft.com/office/drawing/2014/main" id="{44FD5844-5471-CD9A-0006-BC090AC76D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6"/>
          <a:stretch/>
        </p:blipFill>
        <p:spPr>
          <a:xfrm>
            <a:off x="4839132" y="1588710"/>
            <a:ext cx="3757613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76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2000" y="361950"/>
            <a:ext cx="7311475" cy="630942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lang="en-US" sz="2000" spc="30" dirty="0"/>
              <a:t>Is there a correlation between a fireball’s total radiated energy in the atmosphere and the altitude at which it is observed?</a:t>
            </a:r>
            <a:endParaRPr sz="2000" dirty="0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8B6F2D21-AE7A-9A8B-D014-808C83D10A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81000" y="1502312"/>
            <a:ext cx="4648200" cy="26347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CB1AA2-8877-5342-A6AE-F651811D232A}"/>
              </a:ext>
            </a:extLst>
          </p:cNvPr>
          <p:cNvSpPr txBox="1"/>
          <p:nvPr/>
        </p:nvSpPr>
        <p:spPr>
          <a:xfrm>
            <a:off x="5105400" y="1354842"/>
            <a:ext cx="3276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Total Radiated Energy values ranged from to 20 Billion 3.75 Trillion Joules</a:t>
            </a:r>
          </a:p>
          <a:p>
            <a:endParaRPr lang="en-US" sz="14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Altitude values ranged from 14 to 74 kilometers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Fireball with Highest Total Radiated Energy (3.75 T Joules) at 23.3 km Altitude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Georgia" panose="02040502050405020303" pitchFamily="18" charset="0"/>
              </a:rPr>
              <a:t>Fireballs more commonly have higher total radiated energy at altitudes above 20 kilometers and below 50 kilometers.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32"/>
    </mc:Choice>
    <mc:Fallback xmlns="">
      <p:transition spd="slow" advTm="17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928" y="0"/>
            <a:ext cx="9143999" cy="51434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55044" y="209550"/>
            <a:ext cx="7633910" cy="3231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lang="en-US" sz="2000" spc="30" dirty="0"/>
              <a:t>Does Altitude Effect the Rate of Velocity of Fireballs?</a:t>
            </a:r>
            <a:endParaRPr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CC3FE2-D351-B01D-AF7A-8E9FA6440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044" y="1736089"/>
            <a:ext cx="7633910" cy="1384995"/>
          </a:xfrm>
        </p:spPr>
        <p:txBody>
          <a:bodyPr/>
          <a:lstStyle/>
          <a:p>
            <a:r>
              <a:rPr lang="en-US" b="1" u="none" dirty="0">
                <a:solidFill>
                  <a:schemeClr val="bg1"/>
                </a:solidFill>
              </a:rPr>
              <a:t>Altitude (km) </a:t>
            </a:r>
            <a:r>
              <a:rPr lang="en-US" u="none" dirty="0">
                <a:solidFill>
                  <a:schemeClr val="bg1"/>
                </a:solidFill>
              </a:rPr>
              <a:t>- Altitude in kilometers (km) above the reference geoid for event.</a:t>
            </a:r>
          </a:p>
          <a:p>
            <a:endParaRPr lang="en-US" u="none" dirty="0">
              <a:solidFill>
                <a:schemeClr val="bg1"/>
              </a:solidFill>
            </a:endParaRPr>
          </a:p>
          <a:p>
            <a:r>
              <a:rPr lang="en-US" b="1" u="none" dirty="0">
                <a:solidFill>
                  <a:schemeClr val="bg1"/>
                </a:solidFill>
              </a:rPr>
              <a:t>Velocity (km/s) </a:t>
            </a:r>
            <a:r>
              <a:rPr lang="en-US" u="none" dirty="0">
                <a:solidFill>
                  <a:schemeClr val="bg1"/>
                </a:solidFill>
              </a:rPr>
              <a:t>- Magnitude of the meteor's pre-impact velocity in kilometers per second (km/s).</a:t>
            </a:r>
          </a:p>
        </p:txBody>
      </p:sp>
    </p:spTree>
    <p:extLst>
      <p:ext uri="{BB962C8B-B14F-4D97-AF65-F5344CB8AC3E}">
        <p14:creationId xmlns:p14="http://schemas.microsoft.com/office/powerpoint/2010/main" val="3271996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32"/>
    </mc:Choice>
    <mc:Fallback xmlns="">
      <p:transition spd="slow" advTm="1783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2000" y="361950"/>
            <a:ext cx="7311475" cy="3231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lang="en-US" sz="2000" spc="30" dirty="0"/>
              <a:t>Does Altitude Effect the Rate of Velocity of Fireballs? Cont’d</a:t>
            </a:r>
            <a:endParaRPr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CB1AA2-8877-5342-A6AE-F651811D232A}"/>
              </a:ext>
            </a:extLst>
          </p:cNvPr>
          <p:cNvSpPr txBox="1"/>
          <p:nvPr/>
        </p:nvSpPr>
        <p:spPr>
          <a:xfrm>
            <a:off x="5410200" y="1502312"/>
            <a:ext cx="32766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Georgia" panose="02040502050405020303" pitchFamily="18" charset="0"/>
              </a:rPr>
              <a:t>Top 10 locations ranked based on highest altitude.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Georgia" panose="02040502050405020303" pitchFamily="18" charset="0"/>
              </a:rPr>
              <a:t>Location with highest recorded fireball altitude is Libya (63 km), while lowest are East Siberian Sea, China, and Cambodia (52 km).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Georgia" panose="02040502050405020303" pitchFamily="18" charset="0"/>
              </a:rPr>
              <a:t>China has highest rate of velocity (24.5 km/s) , while Libya has lowest rate (14.1 km/s).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Georgia" panose="02040502050405020303" pitchFamily="18" charset="0"/>
              </a:rPr>
              <a:t>As altitude begins to lower, rate of velocity goes 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D7C66B6-4C70-6746-CF05-B5600FAA39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8600" y="1733550"/>
            <a:ext cx="4953000" cy="194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15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32"/>
    </mc:Choice>
    <mc:Fallback xmlns="">
      <p:transition spd="slow" advTm="17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2862" y="285750"/>
            <a:ext cx="8378275" cy="3231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40005">
              <a:lnSpc>
                <a:spcPct val="100000"/>
              </a:lnSpc>
              <a:spcBef>
                <a:spcPts val="100"/>
              </a:spcBef>
              <a:tabLst>
                <a:tab pos="411480" algn="l"/>
                <a:tab pos="412115" algn="l"/>
              </a:tabLst>
            </a:pPr>
            <a:r>
              <a:rPr lang="en-US" sz="2000" spc="10" dirty="0">
                <a:solidFill>
                  <a:srgbClr val="EEEEEE"/>
                </a:solidFill>
                <a:latin typeface="Georgia"/>
                <a:cs typeface="Georgia"/>
              </a:rPr>
              <a:t>How does velocity influence the total impact energy?</a:t>
            </a:r>
            <a:endParaRPr lang="en-US" sz="2000" dirty="0">
              <a:latin typeface="Georgia"/>
              <a:cs typeface="Georgi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17E768-F945-74BC-7FAE-240DDAD63EAF}"/>
              </a:ext>
            </a:extLst>
          </p:cNvPr>
          <p:cNvSpPr txBox="1"/>
          <p:nvPr/>
        </p:nvSpPr>
        <p:spPr>
          <a:xfrm>
            <a:off x="369007" y="1276350"/>
            <a:ext cx="6629400" cy="3073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u="none" dirty="0">
                <a:solidFill>
                  <a:schemeClr val="bg1"/>
                </a:solidFill>
                <a:latin typeface="Georgia" panose="02040502050405020303" pitchFamily="18" charset="0"/>
              </a:rPr>
              <a:t>Velocity : the speed in a given direction</a:t>
            </a:r>
          </a:p>
          <a:p>
            <a:endParaRPr lang="en-US" u="none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r>
              <a:rPr lang="en-US" u="none" dirty="0">
                <a:solidFill>
                  <a:schemeClr val="bg1"/>
                </a:solidFill>
                <a:latin typeface="Georgia" panose="02040502050405020303" pitchFamily="18" charset="0"/>
              </a:rPr>
              <a:t>Total impact energy: the amount of energy the meteor absorbs</a:t>
            </a:r>
          </a:p>
          <a:p>
            <a:endParaRPr lang="en-US" u="none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u="none" dirty="0">
              <a:solidFill>
                <a:schemeClr val="bg1"/>
              </a:solidFill>
              <a:effectLst/>
              <a:latin typeface="Georgia" panose="020405020504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u="none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Calculated Total Energy: 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u="none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        KE =            (1/2) mv ^2</a:t>
            </a:r>
          </a:p>
          <a:p>
            <a:pPr marL="18288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u="none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KE=Joules      m=mass  v=velocity</a:t>
            </a:r>
          </a:p>
          <a:p>
            <a:endParaRPr lang="en-US" u="none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32"/>
    </mc:Choice>
    <mc:Fallback xmlns="">
      <p:transition spd="slow" advTm="2403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800" y="361950"/>
            <a:ext cx="8454475" cy="3231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2000" spc="10" dirty="0">
                <a:solidFill>
                  <a:srgbClr val="EEEEEE"/>
                </a:solidFill>
                <a:latin typeface="Georgia"/>
                <a:cs typeface="Georgia"/>
              </a:rPr>
              <a:t>How does velocity influence the total impact energy?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49AC79-0BF3-F71A-89E2-D9609B2410A5}"/>
              </a:ext>
            </a:extLst>
          </p:cNvPr>
          <p:cNvSpPr txBox="1"/>
          <p:nvPr/>
        </p:nvSpPr>
        <p:spPr>
          <a:xfrm>
            <a:off x="398057" y="1276350"/>
            <a:ext cx="8382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none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Velocity of meteorite is 11km-72km (25,000-160,000 mph) entering the atmosphere.</a:t>
            </a:r>
          </a:p>
          <a:p>
            <a:endParaRPr lang="en-US" sz="1800" u="none" dirty="0">
              <a:solidFill>
                <a:schemeClr val="bg1"/>
              </a:solidFill>
              <a:effectLst/>
              <a:latin typeface="Georgia" panose="020405020504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i="1" u="none" dirty="0">
                <a:solidFill>
                  <a:schemeClr val="bg1"/>
                </a:solidFill>
                <a:latin typeface="Georgia" panose="02040502050405020303" pitchFamily="18" charset="0"/>
              </a:rPr>
              <a:t>The velocity creates speed, along with the mass of the object, it will create an energy of over 20 million tons of TNT before hitting the Earth’s atmosphere.</a:t>
            </a:r>
            <a:endParaRPr lang="en-US" sz="1800" i="1" u="none" dirty="0">
              <a:solidFill>
                <a:schemeClr val="bg1"/>
              </a:solidFill>
              <a:effectLst/>
              <a:latin typeface="Georgia" panose="020405020504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u="none" dirty="0">
              <a:solidFill>
                <a:schemeClr val="bg1"/>
              </a:solidFill>
              <a:latin typeface="Georgia" panose="02040502050405020303" pitchFamily="18" charset="0"/>
              <a:cs typeface="Times New Roman" panose="02020603050405020304" pitchFamily="18" charset="0"/>
            </a:endParaRPr>
          </a:p>
          <a:p>
            <a:r>
              <a:rPr lang="en-US" u="none" dirty="0">
                <a:solidFill>
                  <a:schemeClr val="bg1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By the time it hits Earth’s atmosphere, it slows to an average of 10-70 km/sec.</a:t>
            </a:r>
          </a:p>
          <a:p>
            <a:endParaRPr lang="en-US" u="none" dirty="0">
              <a:solidFill>
                <a:schemeClr val="bg1"/>
              </a:solidFill>
              <a:latin typeface="Georgia" panose="02040502050405020303" pitchFamily="18" charset="0"/>
              <a:cs typeface="Times New Roman" panose="02020603050405020304" pitchFamily="18" charset="0"/>
            </a:endParaRPr>
          </a:p>
          <a:p>
            <a:r>
              <a:rPr lang="en-US" u="none" dirty="0">
                <a:solidFill>
                  <a:schemeClr val="bg1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Once the fireball fragments get closer to the ground, the velocity is around 200-400 mph.</a:t>
            </a: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97A7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</TotalTime>
  <Words>685</Words>
  <Application>Microsoft Office PowerPoint</Application>
  <PresentationFormat>On-screen Show (16:9)</PresentationFormat>
  <Paragraphs>107</Paragraphs>
  <Slides>15</Slides>
  <Notes>12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Georgia</vt:lpstr>
      <vt:lpstr>Microsoft Sans Serif</vt:lpstr>
      <vt:lpstr>Office Theme</vt:lpstr>
      <vt:lpstr>Fireballs &amp;  Bolides</vt:lpstr>
      <vt:lpstr>What is a Fireball?</vt:lpstr>
      <vt:lpstr>The Data</vt:lpstr>
      <vt:lpstr>The Process</vt:lpstr>
      <vt:lpstr>Is there a correlation between a fireball’s total radiated energy in the atmosphere and the altitude at which it is observed?</vt:lpstr>
      <vt:lpstr>Does Altitude Effect the Rate of Velocity of Fireballs?</vt:lpstr>
      <vt:lpstr>Does Altitude Effect the Rate of Velocity of Fireballs? Cont’d</vt:lpstr>
      <vt:lpstr>How does velocity influence the total impact energy?</vt:lpstr>
      <vt:lpstr>How does velocity influence the total impact energy?</vt:lpstr>
      <vt:lpstr>PowerPoint Presentation</vt:lpstr>
      <vt:lpstr>Are the characteristics of a fireball or bolide influenced by location?</vt:lpstr>
      <vt:lpstr>There are no strong trends between the sighting location and fireball or bolide characteristics.</vt:lpstr>
      <vt:lpstr>Interesting Facts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3</dc:title>
  <dc:creator>Nou Yang</dc:creator>
  <cp:lastModifiedBy>Nou Yang</cp:lastModifiedBy>
  <cp:revision>13</cp:revision>
  <dcterms:created xsi:type="dcterms:W3CDTF">2023-02-24T01:36:29Z</dcterms:created>
  <dcterms:modified xsi:type="dcterms:W3CDTF">2023-02-27T18:55:59Z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